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39"/>
  </p:notesMasterIdLst>
  <p:handoutMasterIdLst>
    <p:handoutMasterId r:id="rId40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29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66CC"/>
    <a:srgbClr val="2238D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184" autoAdjust="0"/>
  </p:normalViewPr>
  <p:slideViewPr>
    <p:cSldViewPr snapToGrid="0">
      <p:cViewPr>
        <p:scale>
          <a:sx n="100" d="100"/>
          <a:sy n="100" d="100"/>
        </p:scale>
        <p:origin x="1152" y="21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05.04.2022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05.04.2022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3" Type="http://schemas.openxmlformats.org/officeDocument/2006/relationships/image" Target="../media/image41.png"/><Relationship Id="rId25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23" Type="http://schemas.openxmlformats.org/officeDocument/2006/relationships/image" Target="../media/image68.png"/><Relationship Id="rId28" Type="http://schemas.openxmlformats.org/officeDocument/2006/relationships/image" Target="../media/image59.png"/><Relationship Id="rId4" Type="http://schemas.openxmlformats.org/officeDocument/2006/relationships/image" Target="../media/image65.png"/><Relationship Id="rId22" Type="http://schemas.openxmlformats.org/officeDocument/2006/relationships/image" Target="../media/image67.png"/><Relationship Id="rId27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7.png"/><Relationship Id="rId7" Type="http://schemas.openxmlformats.org/officeDocument/2006/relationships/image" Target="../media/image6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15" Type="http://schemas.openxmlformats.org/officeDocument/2006/relationships/image" Target="../media/image59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2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9.png"/><Relationship Id="rId7" Type="http://schemas.openxmlformats.org/officeDocument/2006/relationships/image" Target="../media/image8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1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17.pn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22.png"/><Relationship Id="rId10" Type="http://schemas.openxmlformats.org/officeDocument/2006/relationships/image" Target="../media/image50.png"/><Relationship Id="rId19" Type="http://schemas.openxmlformats.org/officeDocument/2006/relationships/image" Target="../media/image1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68946"/>
            <a:chOff x="7830114" y="1722439"/>
            <a:chExt cx="4153701" cy="3068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562490" y="4707286"/>
            <a:ext cx="3641740" cy="1951619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0BF3F7-C4D4-4F59-91FB-05D22FBC5813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8C5FCE8-6481-4363-8A37-ED5A1D4BE380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12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15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936515" y="5143042"/>
            <a:ext cx="1882891" cy="927925"/>
            <a:chOff x="-8381167" y="5658416"/>
            <a:chExt cx="14244220" cy="927925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7254666" y="6278564"/>
              <a:ext cx="11377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Schichten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B8048A-C0DD-48AE-9FB3-F70FF317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2684647"/>
            <a:ext cx="8153656" cy="25256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(Yann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9" y="5771218"/>
            <a:ext cx="3372347" cy="1039246"/>
            <a:chOff x="1643793" y="5893795"/>
            <a:chExt cx="4856335" cy="103924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947698" y="6194377"/>
              <a:ext cx="45524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Pixelbeziehungen erkennen</a:t>
              </a: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1056816"/>
            <a:chOff x="1643793" y="5893795"/>
            <a:chExt cx="4346154" cy="1056816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2548358" y="6211947"/>
              <a:ext cx="27659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Pooling</a:t>
              </a:r>
            </a:p>
            <a:p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Generalisierung</a:t>
              </a:r>
              <a:endParaRPr lang="de-DE" sz="1400" dirty="0"/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Gradient Descent: möglicherweis in lokale, hoch gelegene </a:t>
            </a:r>
            <a:r>
              <a:rPr lang="de-DE" dirty="0" err="1"/>
              <a:t>Minimas</a:t>
            </a:r>
            <a:r>
              <a:rPr lang="de-DE" dirty="0"/>
              <a:t> fallen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  <a:p>
            <a:pPr marL="285750" indent="-285750">
              <a:buFontTx/>
              <a:buChar char="-"/>
            </a:pPr>
            <a:r>
              <a:rPr lang="de-DE" dirty="0"/>
              <a:t>nur bei Modellen mit wenigen Parametern Problem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4021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456536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18" y="4463865"/>
            <a:ext cx="2571420" cy="19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33563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künstliches 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1956507"/>
            <a:ext cx="6520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3" t="5989" r="7283" b="6034"/>
          <a:stretch/>
        </p:blipFill>
        <p:spPr>
          <a:xfrm>
            <a:off x="1266825" y="1383506"/>
            <a:ext cx="3447218" cy="480583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r="260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63471"/>
              </p:ext>
            </p:extLst>
          </p:nvPr>
        </p:nvGraphicFramePr>
        <p:xfrm>
          <a:off x="2108200" y="3429000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höhere Genauigkeit als Ärzte (~90%)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unspezialisierte,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23833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2856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9B0703-E376-4DB2-9E06-503FE836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5218" y="1989102"/>
            <a:ext cx="4270248" cy="704087"/>
          </a:xfrm>
        </p:spPr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A7563A-FD98-4D74-A753-5CD6DD4B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5218" y="2991593"/>
            <a:ext cx="8101984" cy="2596776"/>
          </a:xfrm>
        </p:spPr>
        <p:txBody>
          <a:bodyPr/>
          <a:lstStyle/>
          <a:p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[Algorithmen]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basieren oder durch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maschinelles Lernen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erzeugt werde.“ </a:t>
            </a:r>
          </a:p>
          <a:p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Frauenhofer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-Institut für Kognitive Systeme IKS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F5B8A8-958C-4311-9B3C-1705C1BD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F84D020D-3500-47D7-A960-5407F905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568278" y="430843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568278" y="331220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584319" y="530465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0468" y="375336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0467" y="474958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443D0E3-39B2-4FA5-AA87-9D5981E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7140245" y="6193124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Datenset: in mehreren </a:t>
            </a:r>
            <a:r>
              <a:rPr lang="de-DE" sz="1500" dirty="0" err="1">
                <a:sym typeface="Wingdings" panose="05000000000000000000" pitchFamily="2" charset="2"/>
              </a:rPr>
              <a:t>Trainingsiteratioen</a:t>
            </a:r>
            <a:r>
              <a:rPr lang="de-DE" sz="1500" dirty="0">
                <a:sym typeface="Wingdings" panose="05000000000000000000" pitchFamily="2" charset="2"/>
              </a:rPr>
              <a:t> dem Model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sodass sich </a:t>
            </a:r>
            <a:r>
              <a:rPr lang="de-DE" sz="1500" dirty="0" err="1">
                <a:sym typeface="Wingdings" panose="05000000000000000000" pitchFamily="2" charset="2"/>
              </a:rPr>
              <a:t>output</a:t>
            </a:r>
            <a:r>
              <a:rPr lang="de-DE" sz="1500" dirty="0">
                <a:sym typeface="Wingdings" panose="05000000000000000000" pitchFamily="2" charset="2"/>
              </a:rPr>
              <a:t> Wahrheitswerten nähert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Arbeitsweise neuronaler Netze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Klassifizierung, Regression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107"/>
              </p:ext>
            </p:extLst>
          </p:nvPr>
        </p:nvGraphicFramePr>
        <p:xfrm>
          <a:off x="6425131" y="5157679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9202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vielen </a:t>
            </a:r>
            <a:br>
              <a:rPr lang="de-DE" dirty="0"/>
            </a:br>
            <a:r>
              <a:rPr lang="de-DE" dirty="0"/>
              <a:t>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gut geeignet für Datenmodellierung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Herausforderung: Parameter für Modellierung anpassen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8140" y="304505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8140" y="304505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371670" y="326397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371670" y="3263972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1495</Words>
  <Application>Microsoft Office PowerPoint</Application>
  <PresentationFormat>Breitbild</PresentationFormat>
  <Paragraphs>360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381</cp:revision>
  <dcterms:created xsi:type="dcterms:W3CDTF">2022-03-13T11:23:14Z</dcterms:created>
  <dcterms:modified xsi:type="dcterms:W3CDTF">2022-04-05T22:14:00Z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